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48" r:id="rId1"/>
  </p:sldMasterIdLst>
  <p:sldIdLst>
    <p:sldId id="256" r:id="rId2"/>
    <p:sldId id="257" r:id="rId3"/>
    <p:sldId id="258" r:id="rId4"/>
    <p:sldId id="268" r:id="rId5"/>
    <p:sldId id="324" r:id="rId6"/>
    <p:sldId id="306" r:id="rId7"/>
    <p:sldId id="259" r:id="rId8"/>
    <p:sldId id="307" r:id="rId9"/>
    <p:sldId id="308" r:id="rId10"/>
    <p:sldId id="325" r:id="rId11"/>
    <p:sldId id="289" r:id="rId12"/>
    <p:sldId id="312" r:id="rId13"/>
    <p:sldId id="313" r:id="rId14"/>
    <p:sldId id="266" r:id="rId15"/>
    <p:sldId id="272" r:id="rId16"/>
    <p:sldId id="314" r:id="rId17"/>
    <p:sldId id="276" r:id="rId18"/>
    <p:sldId id="277" r:id="rId19"/>
    <p:sldId id="280" r:id="rId20"/>
    <p:sldId id="315" r:id="rId21"/>
    <p:sldId id="309" r:id="rId22"/>
    <p:sldId id="310" r:id="rId23"/>
    <p:sldId id="311" r:id="rId24"/>
    <p:sldId id="317" r:id="rId25"/>
    <p:sldId id="318" r:id="rId26"/>
    <p:sldId id="319" r:id="rId27"/>
    <p:sldId id="323" r:id="rId28"/>
    <p:sldId id="320" r:id="rId29"/>
    <p:sldId id="321" r:id="rId30"/>
    <p:sldId id="322" r:id="rId31"/>
    <p:sldId id="290" r:id="rId32"/>
    <p:sldId id="293" r:id="rId33"/>
  </p:sldIdLst>
  <p:sldSz cx="9144000" cy="6858000" type="screen4x3"/>
  <p:notesSz cx="6858000" cy="9144000"/>
  <p:embeddedFontLst>
    <p:embeddedFont>
      <p:font typeface="2  Nazanin" panose="00000400000000000000" pitchFamily="2" charset="-78"/>
      <p:regular r:id="rId34"/>
      <p:bold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B Nazanin" panose="00000400000000000000" pitchFamily="2" charset="-78"/>
      <p:regular r:id="rId40"/>
      <p:bold r:id="rId41"/>
    </p:embeddedFont>
    <p:embeddedFont>
      <p:font typeface="B Titr" panose="00000700000000000000" pitchFamily="2" charset="-78"/>
      <p:bold r:id="rId42"/>
    </p:embeddedFont>
  </p:embeddedFontLst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8" d="100"/>
          <a:sy n="68" d="100"/>
        </p:scale>
        <p:origin x="135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-96" y="38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5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D800D-6DDC-4915-AF11-8110428802DE}" type="datetimeFigureOut">
              <a:rPr lang="fa-IR" smtClean="0"/>
              <a:pPr/>
              <a:t>11/04/1446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A0D3-EA57-4EF1-9866-D1986A8A07A5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93589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D800D-6DDC-4915-AF11-8110428802DE}" type="datetimeFigureOut">
              <a:rPr lang="fa-IR" smtClean="0"/>
              <a:pPr/>
              <a:t>11/04/1446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A0D3-EA57-4EF1-9866-D1986A8A07A5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48401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D800D-6DDC-4915-AF11-8110428802DE}" type="datetimeFigureOut">
              <a:rPr lang="fa-IR" smtClean="0"/>
              <a:pPr/>
              <a:t>11/04/1446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A0D3-EA57-4EF1-9866-D1986A8A07A5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072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D800D-6DDC-4915-AF11-8110428802DE}" type="datetimeFigureOut">
              <a:rPr lang="fa-IR" smtClean="0"/>
              <a:pPr/>
              <a:t>11/04/1446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A0D3-EA57-4EF1-9866-D1986A8A07A5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04344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D800D-6DDC-4915-AF11-8110428802DE}" type="datetimeFigureOut">
              <a:rPr lang="fa-IR" smtClean="0"/>
              <a:pPr/>
              <a:t>11/04/1446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A0D3-EA57-4EF1-9866-D1986A8A07A5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69614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D800D-6DDC-4915-AF11-8110428802DE}" type="datetimeFigureOut">
              <a:rPr lang="fa-IR" smtClean="0"/>
              <a:pPr/>
              <a:t>11/04/1446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A0D3-EA57-4EF1-9866-D1986A8A07A5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56471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D800D-6DDC-4915-AF11-8110428802DE}" type="datetimeFigureOut">
              <a:rPr lang="fa-IR" smtClean="0"/>
              <a:pPr/>
              <a:t>11/04/1446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A0D3-EA57-4EF1-9866-D1986A8A07A5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31075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D800D-6DDC-4915-AF11-8110428802DE}" type="datetimeFigureOut">
              <a:rPr lang="fa-IR" smtClean="0"/>
              <a:pPr/>
              <a:t>11/04/1446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A0D3-EA57-4EF1-9866-D1986A8A07A5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14987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D800D-6DDC-4915-AF11-8110428802DE}" type="datetimeFigureOut">
              <a:rPr lang="fa-IR" smtClean="0"/>
              <a:pPr/>
              <a:t>11/04/1446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A0D3-EA57-4EF1-9866-D1986A8A07A5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10578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D800D-6DDC-4915-AF11-8110428802DE}" type="datetimeFigureOut">
              <a:rPr lang="fa-IR" smtClean="0"/>
              <a:pPr/>
              <a:t>11/04/1446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A0D3-EA57-4EF1-9866-D1986A8A07A5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73314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D800D-6DDC-4915-AF11-8110428802DE}" type="datetimeFigureOut">
              <a:rPr lang="fa-IR" smtClean="0"/>
              <a:pPr/>
              <a:t>11/04/1446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A0D3-EA57-4EF1-9866-D1986A8A07A5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41176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D800D-6DDC-4915-AF11-8110428802DE}" type="datetimeFigureOut">
              <a:rPr lang="fa-IR" smtClean="0"/>
              <a:pPr/>
              <a:t>11/04/1446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1A0D3-EA57-4EF1-9866-D1986A8A07A5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24507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effectLst>
            <a:glow rad="101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a-IR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B Titr" pitchFamily="2" charset="-78"/>
              </a:rPr>
              <a:t/>
            </a:r>
            <a:br>
              <a:rPr lang="fa-IR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B Titr" pitchFamily="2" charset="-78"/>
              </a:rPr>
            </a:br>
            <a:r>
              <a:rPr lang="fa-IR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B Titr" pitchFamily="2" charset="-78"/>
              </a:rPr>
              <a:t>ترومبوآمبولی وریدی  در بارداری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95953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82EB3294-F041-8741-AA06-0E197B3126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553" y="61765"/>
            <a:ext cx="8604448" cy="5516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386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859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24194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fa-IR" b="1" dirty="0">
                <a:latin typeface="+mn-lt"/>
                <a:ea typeface="+mn-ea"/>
                <a:cs typeface="2  Nazanin" panose="00000400000000000000" pitchFamily="2" charset="-78"/>
              </a:rPr>
              <a:t>علائم ترومبوز ورید های عمقی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r>
              <a:rPr lang="fa-IR" sz="4400" b="1" dirty="0">
                <a:cs typeface="2  Nazanin" panose="00000400000000000000" pitchFamily="2" charset="-78"/>
              </a:rPr>
              <a:t>تورم پا ( از بالا تا پایین )</a:t>
            </a:r>
          </a:p>
          <a:p>
            <a:r>
              <a:rPr lang="fa-IR" sz="4400" b="1" dirty="0">
                <a:cs typeface="2  Nazanin" panose="00000400000000000000" pitchFamily="2" charset="-78"/>
              </a:rPr>
              <a:t>درد</a:t>
            </a:r>
          </a:p>
          <a:p>
            <a:r>
              <a:rPr lang="fa-IR" sz="4400" b="1" dirty="0">
                <a:cs typeface="2  Nazanin" panose="00000400000000000000" pitchFamily="2" charset="-78"/>
              </a:rPr>
              <a:t>قرمزی</a:t>
            </a:r>
          </a:p>
          <a:p>
            <a:r>
              <a:rPr lang="fa-IR" sz="4400" b="1" dirty="0">
                <a:cs typeface="2  Nazanin" panose="00000400000000000000" pitchFamily="2" charset="-78"/>
              </a:rPr>
              <a:t>گرمی </a:t>
            </a:r>
          </a:p>
          <a:p>
            <a:r>
              <a:rPr lang="fa-IR" sz="4400" b="1" dirty="0">
                <a:cs typeface="2  Nazanin" panose="00000400000000000000" pitchFamily="2" charset="-78"/>
              </a:rPr>
              <a:t>تندرنس</a:t>
            </a:r>
          </a:p>
        </p:txBody>
      </p:sp>
    </p:spTree>
    <p:extLst>
      <p:ext uri="{BB962C8B-B14F-4D97-AF65-F5344CB8AC3E}">
        <p14:creationId xmlns:p14="http://schemas.microsoft.com/office/powerpoint/2010/main" val="3083745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579296" cy="1143000"/>
          </a:xfrm>
        </p:spPr>
        <p:txBody>
          <a:bodyPr>
            <a:noAutofit/>
          </a:bodyPr>
          <a:lstStyle/>
          <a:p>
            <a:pPr marL="342900" indent="-342900" algn="r">
              <a:spcBef>
                <a:spcPct val="20000"/>
              </a:spcBef>
              <a:buFont typeface="Arial" pitchFamily="34" charset="0"/>
              <a:buChar char="•"/>
            </a:pPr>
            <a:r>
              <a:rPr lang="fa-IR" sz="4000" b="1" dirty="0">
                <a:latin typeface="+mn-lt"/>
                <a:ea typeface="+mn-ea"/>
                <a:cs typeface="2  Nazanin" panose="00000400000000000000" pitchFamily="2" charset="-78"/>
              </a:rPr>
              <a:t>تشخیص افتراقی:خانمی 28ساله با بارداری 14 هفته با درد وتورم ساق پای چپ از2 روزقبل؟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28800"/>
            <a:ext cx="9036496" cy="44973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a-IR" sz="4400" b="1" dirty="0">
                <a:cs typeface="2  Nazanin" panose="00000400000000000000" pitchFamily="2" charset="-78"/>
              </a:rPr>
              <a:t>پارگی کیست بیکر:پشت زانو با تورم پر از مایع</a:t>
            </a:r>
          </a:p>
          <a:p>
            <a:r>
              <a:rPr lang="fa-IR" sz="4400" b="1" dirty="0">
                <a:cs typeface="2  Nazanin" panose="00000400000000000000" pitchFamily="2" charset="-78"/>
              </a:rPr>
              <a:t>انسداد لنفاتیک</a:t>
            </a:r>
          </a:p>
          <a:p>
            <a:r>
              <a:rPr lang="fa-IR" sz="4400" b="1" dirty="0">
                <a:cs typeface="2  Nazanin" panose="00000400000000000000" pitchFamily="2" charset="-78"/>
              </a:rPr>
              <a:t>سلولیت</a:t>
            </a:r>
          </a:p>
          <a:p>
            <a:r>
              <a:rPr lang="fa-IR" sz="4400" b="1" dirty="0">
                <a:cs typeface="2  Nazanin" panose="00000400000000000000" pitchFamily="2" charset="-78"/>
              </a:rPr>
              <a:t>عفونتهای جلدی</a:t>
            </a:r>
          </a:p>
          <a:p>
            <a:r>
              <a:rPr lang="fa-IR" sz="4400" b="1" dirty="0">
                <a:cs typeface="2  Nazanin" panose="00000400000000000000" pitchFamily="2" charset="-78"/>
              </a:rPr>
              <a:t>ترومبوز وریدهای عمقی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8064896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26793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404664"/>
            <a:ext cx="8435280" cy="5721499"/>
          </a:xfrm>
        </p:spPr>
        <p:style>
          <a:lnRef idx="1">
            <a:schemeClr val="accent4"/>
          </a:lnRef>
          <a:fillRef idx="1003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fa-IR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B Titr" pitchFamily="2" charset="-78"/>
              </a:rPr>
              <a:t>تشخیص</a:t>
            </a:r>
            <a:endParaRPr lang="fa-IR" sz="24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DVT</a:t>
            </a:r>
            <a:r>
              <a:rPr lang="fa-IR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B Titr" pitchFamily="2" charset="-78"/>
              </a:rPr>
              <a:t> </a:t>
            </a:r>
            <a:r>
              <a:rPr lang="en-US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%90</a:t>
            </a:r>
            <a:r>
              <a:rPr lang="fa-IR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ها در بارداری در پای چپ اتفاق می افتاد.</a:t>
            </a:r>
            <a:br>
              <a:rPr lang="fa-IR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</a:br>
            <a:endParaRPr lang="fa-IR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  <a:p>
            <a:pPr>
              <a:lnSpc>
                <a:spcPct val="150000"/>
              </a:lnSpc>
            </a:pPr>
            <a:r>
              <a:rPr lang="fa-IR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به احتمال قوی  </a:t>
            </a:r>
            <a:r>
              <a:rPr lang="en-US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DVT</a:t>
            </a:r>
            <a:r>
              <a:rPr lang="fa-IR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 در بارداری در وریدهای لگنی ایجاد می شود و بنابراین از تست های روتین نمی توان برای تشخیص استفاده کرد.</a:t>
            </a:r>
          </a:p>
          <a:p>
            <a:pPr>
              <a:lnSpc>
                <a:spcPct val="150000"/>
              </a:lnSpc>
            </a:pPr>
            <a:r>
              <a:rPr lang="fa-IR" sz="3600" b="1" i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تشخیص :سونوگرافی داپلر سریال</a:t>
            </a:r>
            <a:endParaRPr lang="en-US" sz="3600" b="1" i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1021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913168" cy="1556792"/>
          </a:xfrm>
        </p:spPr>
        <p:txBody>
          <a:bodyPr>
            <a:normAutofit/>
          </a:bodyPr>
          <a:lstStyle/>
          <a:p>
            <a:pPr algn="r"/>
            <a:r>
              <a:rPr lang="fa-IR" b="1" dirty="0"/>
              <a:t>تشخیص افتراقی</a:t>
            </a:r>
            <a:r>
              <a:rPr lang="fa-IR" b="1" dirty="0" smtClean="0"/>
              <a:t>: خانمی </a:t>
            </a:r>
            <a:r>
              <a:rPr lang="fa-IR" b="1" dirty="0"/>
              <a:t>34ساله با بارداری 32 هفته باتنگی نفس از 3 روزقبل؟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2856"/>
            <a:ext cx="8579296" cy="4896545"/>
          </a:xfrm>
        </p:spPr>
        <p:txBody>
          <a:bodyPr>
            <a:normAutofit/>
          </a:bodyPr>
          <a:lstStyle/>
          <a:p>
            <a:r>
              <a:rPr lang="fa-IR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آمبولی ریه</a:t>
            </a:r>
            <a:endParaRPr lang="fa-IR" sz="4000" dirty="0"/>
          </a:p>
          <a:p>
            <a:r>
              <a:rPr lang="fa-IR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آسم</a:t>
            </a:r>
          </a:p>
          <a:p>
            <a:r>
              <a:rPr lang="fa-IR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برونشیت</a:t>
            </a:r>
          </a:p>
          <a:p>
            <a:r>
              <a:rPr lang="fa-IR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پنومونی</a:t>
            </a:r>
          </a:p>
          <a:p>
            <a:r>
              <a:rPr lang="fa-IR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بیماریهای قلبی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4"/>
          </a:lnRef>
          <a:fillRef idx="1003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0000"/>
          </a:bodyPr>
          <a:lstStyle/>
          <a:p>
            <a:r>
              <a:rPr lang="fa-IR" sz="2700" dirty="0">
                <a:solidFill>
                  <a:srgbClr val="7030A0"/>
                </a:solidFill>
                <a:cs typeface="B Titr" pitchFamily="2" charset="-78"/>
              </a:rPr>
              <a:t/>
            </a:r>
            <a:br>
              <a:rPr lang="fa-IR" sz="2700" dirty="0">
                <a:solidFill>
                  <a:srgbClr val="7030A0"/>
                </a:solidFill>
                <a:cs typeface="B Titr" pitchFamily="2" charset="-78"/>
              </a:rPr>
            </a:br>
            <a:r>
              <a:rPr lang="fa-IR" sz="2700" dirty="0">
                <a:solidFill>
                  <a:srgbClr val="7030A0"/>
                </a:solidFill>
                <a:cs typeface="B Titr" pitchFamily="2" charset="-78"/>
              </a:rPr>
              <a:t>علائم و نشانه ها</a:t>
            </a:r>
            <a:r>
              <a:rPr lang="en-US" sz="3600" dirty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  <a:t/>
            </a:r>
            <a:br>
              <a:rPr lang="en-US" sz="3600" dirty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</a:br>
            <a:endParaRPr lang="fa-IR" sz="3600" dirty="0">
              <a:solidFill>
                <a:schemeClr val="dk1"/>
              </a:solidFill>
              <a:latin typeface="+mn-lt"/>
              <a:ea typeface="+mn-ea"/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1003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 fontScale="850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Low">
              <a:lnSpc>
                <a:spcPct val="150000"/>
              </a:lnSpc>
            </a:pPr>
            <a:r>
              <a:rPr lang="fa-IR" sz="31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علائم و نشانه های آمبولی ریه  که بندرت اتفاق می </a:t>
            </a:r>
            <a:r>
              <a:rPr lang="fa-IR" sz="31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افتد:</a:t>
            </a:r>
            <a:endParaRPr lang="en-US" sz="31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fa-IR" sz="31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تنگی نفس 82%</a:t>
            </a:r>
            <a:endParaRPr lang="en-US" sz="31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fa-IR" sz="31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شروع ناگهانی درد قفسه سینه 49%</a:t>
            </a:r>
            <a:endParaRPr lang="en-US" sz="31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fa-IR" sz="31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سرفه 20%</a:t>
            </a:r>
            <a:endParaRPr lang="en-US" sz="31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fa-IR" sz="33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 علائم بیشتر شایع در </a:t>
            </a:r>
            <a:r>
              <a:rPr lang="en-US" sz="33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PE</a:t>
            </a:r>
            <a:r>
              <a:rPr lang="fa-IR" sz="33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:</a:t>
            </a:r>
            <a:endParaRPr lang="en-US" sz="33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fa-IR" sz="31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تاکی پنه</a:t>
            </a:r>
            <a:endParaRPr lang="en-US" sz="31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fa-IR" sz="31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تاکی کاردی</a:t>
            </a:r>
            <a:endParaRPr lang="en-US" sz="31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400" b="1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52844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4"/>
          </a:lnRef>
          <a:fillRef idx="1003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0000"/>
          </a:bodyPr>
          <a:lstStyle/>
          <a:p>
            <a:r>
              <a:rPr lang="fa-IR" sz="2700" dirty="0">
                <a:solidFill>
                  <a:srgbClr val="7030A0"/>
                </a:solidFill>
                <a:cs typeface="B Titr" pitchFamily="2" charset="-78"/>
              </a:rPr>
              <a:t/>
            </a:r>
            <a:br>
              <a:rPr lang="fa-IR" sz="2700" dirty="0">
                <a:solidFill>
                  <a:srgbClr val="7030A0"/>
                </a:solidFill>
                <a:cs typeface="B Titr" pitchFamily="2" charset="-78"/>
              </a:rPr>
            </a:br>
            <a:r>
              <a:rPr lang="fa-IR" sz="2700" dirty="0">
                <a:solidFill>
                  <a:srgbClr val="7030A0"/>
                </a:solidFill>
                <a:cs typeface="B Titr" pitchFamily="2" charset="-78"/>
              </a:rPr>
              <a:t>بیمار با یک آمبولی ریه وسیع ممکن است علائم زیر را نشان دهد.</a:t>
            </a:r>
            <a:r>
              <a:rPr lang="en-US" sz="3600" dirty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  <a:t/>
            </a:r>
            <a:br>
              <a:rPr lang="en-US" sz="3600" dirty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</a:br>
            <a:endParaRPr lang="fa-IR" sz="3600" dirty="0">
              <a:solidFill>
                <a:schemeClr val="dk1"/>
              </a:solidFill>
              <a:latin typeface="+mn-lt"/>
              <a:ea typeface="+mn-ea"/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96752"/>
            <a:ext cx="8219256" cy="4958011"/>
          </a:xfrm>
        </p:spPr>
        <p:style>
          <a:lnRef idx="1">
            <a:schemeClr val="accent4"/>
          </a:lnRef>
          <a:fillRef idx="1003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Low">
              <a:lnSpc>
                <a:spcPct val="150000"/>
              </a:lnSpc>
            </a:pPr>
            <a:r>
              <a:rPr lang="fa-IR" sz="24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2  Nazanin" panose="00000400000000000000" pitchFamily="2" charset="-78"/>
              </a:rPr>
              <a:t>سنکوب </a:t>
            </a:r>
          </a:p>
          <a:p>
            <a:pPr algn="justLow">
              <a:lnSpc>
                <a:spcPct val="150000"/>
              </a:lnSpc>
            </a:pPr>
            <a:r>
              <a:rPr lang="fa-IR" sz="24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2  Nazanin" panose="00000400000000000000" pitchFamily="2" charset="-78"/>
              </a:rPr>
              <a:t>کاهش فشارخون</a:t>
            </a:r>
          </a:p>
          <a:p>
            <a:pPr algn="justLow">
              <a:lnSpc>
                <a:spcPct val="150000"/>
              </a:lnSpc>
            </a:pPr>
            <a:r>
              <a:rPr lang="fa-IR" sz="24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2  Nazanin" panose="00000400000000000000" pitchFamily="2" charset="-78"/>
              </a:rPr>
              <a:t>احساس مرگ ناگهانی</a:t>
            </a:r>
          </a:p>
          <a:p>
            <a:pPr algn="justLow">
              <a:lnSpc>
                <a:spcPct val="150000"/>
              </a:lnSpc>
            </a:pPr>
            <a:r>
              <a:rPr lang="fa-IR" sz="24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2  Nazanin" panose="00000400000000000000" pitchFamily="2" charset="-78"/>
              </a:rPr>
              <a:t>اضطراب شدید</a:t>
            </a:r>
          </a:p>
          <a:p>
            <a:pPr algn="justLow">
              <a:lnSpc>
                <a:spcPct val="150000"/>
              </a:lnSpc>
            </a:pPr>
            <a:r>
              <a:rPr lang="fa-IR" sz="24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2  Nazanin" panose="00000400000000000000" pitchFamily="2" charset="-78"/>
              </a:rPr>
              <a:t>احساس بد در قفسه سینه</a:t>
            </a:r>
            <a:endParaRPr lang="en-US" sz="24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2  Nazanin" panose="00000400000000000000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fa-IR" sz="24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2  Nazanin" panose="00000400000000000000" pitchFamily="2" charset="-78"/>
              </a:rPr>
              <a:t>ایست قلبی</a:t>
            </a:r>
            <a:endParaRPr lang="en-US" sz="24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2  Nazanin" panose="00000400000000000000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fa-IR" sz="24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2  Nazanin" panose="00000400000000000000" pitchFamily="2" charset="-78"/>
              </a:rPr>
              <a:t>مرگ</a:t>
            </a:r>
            <a:endParaRPr lang="en-US" sz="24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2 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45451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4"/>
          </a:lnRef>
          <a:fillRef idx="1003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0000"/>
          </a:bodyPr>
          <a:lstStyle/>
          <a:p>
            <a:r>
              <a:rPr lang="fa-IR" sz="2700" dirty="0">
                <a:solidFill>
                  <a:srgbClr val="7030A0"/>
                </a:solidFill>
                <a:cs typeface="B Titr" pitchFamily="2" charset="-78"/>
              </a:rPr>
              <a:t/>
            </a:r>
            <a:br>
              <a:rPr lang="fa-IR" sz="2700" dirty="0">
                <a:solidFill>
                  <a:srgbClr val="7030A0"/>
                </a:solidFill>
                <a:cs typeface="B Titr" pitchFamily="2" charset="-78"/>
              </a:rPr>
            </a:br>
            <a:r>
              <a:rPr lang="fa-IR" sz="2700" dirty="0">
                <a:solidFill>
                  <a:srgbClr val="7030A0"/>
                </a:solidFill>
                <a:cs typeface="B Titr" pitchFamily="2" charset="-78"/>
              </a:rPr>
              <a:t>تشخیص آمبولی ریه</a:t>
            </a:r>
            <a:r>
              <a:rPr lang="en-US" sz="3600" dirty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  <a:t/>
            </a:r>
            <a:br>
              <a:rPr lang="en-US" sz="3600" dirty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</a:br>
            <a:endParaRPr lang="fa-IR" sz="3600" dirty="0">
              <a:solidFill>
                <a:schemeClr val="dk1"/>
              </a:solidFill>
              <a:latin typeface="+mn-lt"/>
              <a:ea typeface="+mn-ea"/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style>
          <a:lnRef idx="1">
            <a:schemeClr val="accent4"/>
          </a:lnRef>
          <a:fillRef idx="1003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Low">
              <a:lnSpc>
                <a:spcPct val="150000"/>
              </a:lnSpc>
            </a:pPr>
            <a:r>
              <a:rPr lang="fa-IR" sz="24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نوار قلب</a:t>
            </a:r>
            <a:endParaRPr lang="en-US" sz="24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fa-IR" sz="24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عکس قفسه سینه</a:t>
            </a:r>
            <a:endParaRPr lang="en-US" sz="24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en-US" sz="24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SCAN</a:t>
            </a:r>
            <a:r>
              <a:rPr lang="fa-IR" sz="24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 پرفیوژن</a:t>
            </a:r>
          </a:p>
          <a:p>
            <a:pPr algn="justLow">
              <a:lnSpc>
                <a:spcPct val="150000"/>
              </a:lnSpc>
            </a:pPr>
            <a:r>
              <a:rPr lang="fa-IR" sz="24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 </a:t>
            </a:r>
            <a:r>
              <a:rPr lang="en-US" sz="24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CT</a:t>
            </a:r>
            <a:r>
              <a:rPr lang="fa-IR" sz="24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 آنژیوگرافی</a:t>
            </a:r>
            <a:endParaRPr lang="en-US" sz="24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559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36904" cy="1143000"/>
          </a:xfrm>
        </p:spPr>
        <p:style>
          <a:lnRef idx="2">
            <a:schemeClr val="accent4"/>
          </a:lnRef>
          <a:fillRef idx="1003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a-IR" sz="3600" dirty="0">
                <a:cs typeface="B Titr" pitchFamily="2" charset="-78"/>
              </a:rPr>
              <a:t/>
            </a:r>
            <a:br>
              <a:rPr lang="fa-IR" sz="3600" dirty="0">
                <a:cs typeface="B Titr" pitchFamily="2" charset="-78"/>
              </a:rPr>
            </a:br>
            <a:r>
              <a:rPr lang="fa-IR" sz="2700" dirty="0">
                <a:solidFill>
                  <a:srgbClr val="7030A0"/>
                </a:solidFill>
                <a:cs typeface="B Titr" pitchFamily="2" charset="-78"/>
              </a:rPr>
              <a:t>خانم های باردار در معرض ریسک بالاتری برای ترومبوآمبولی هستند.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19256" cy="5073427"/>
          </a:xfrm>
        </p:spPr>
        <p:style>
          <a:lnRef idx="1">
            <a:schemeClr val="accent4"/>
          </a:lnRef>
          <a:fillRef idx="1003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fa-IR" sz="30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0.5-3 در 1000 بارداری</a:t>
            </a:r>
            <a:endParaRPr lang="en-US" sz="30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30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5 برابر در مقایسه با غیربارداری </a:t>
            </a:r>
          </a:p>
          <a:p>
            <a:pPr>
              <a:lnSpc>
                <a:spcPct val="150000"/>
              </a:lnSpc>
            </a:pPr>
            <a:r>
              <a:rPr lang="fa-IR" sz="30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سزارین </a:t>
            </a:r>
            <a:r>
              <a:rPr lang="en-US" sz="30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&lt;</a:t>
            </a:r>
            <a:r>
              <a:rPr lang="fa-IR" sz="30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 زایمان طبیعی</a:t>
            </a:r>
            <a:endParaRPr lang="en-US" sz="30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30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2/3 از </a:t>
            </a:r>
            <a:r>
              <a:rPr lang="en-US" sz="30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DVT</a:t>
            </a:r>
            <a:r>
              <a:rPr lang="fa-IR" sz="30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ها قبل از زایمان اتفاق می افتد</a:t>
            </a:r>
            <a:endParaRPr lang="en-US" sz="30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30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43 تا 60% از موارد آمبولی ریه 4 تا 6 هفته بعد از زایمان اتفاق می افتد.</a:t>
            </a:r>
            <a:endParaRPr lang="en-US" sz="30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30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آمبولی ریه بزرگترین علت غیرمامایی مرگ و میر مادران است.</a:t>
            </a:r>
            <a:endParaRPr lang="en-US" sz="30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30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آمبولی ریه 2 در 100000 بارداری</a:t>
            </a:r>
            <a:endParaRPr lang="en-US" sz="30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  <a:p>
            <a:endParaRPr lang="fa-I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89654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0"/>
            <a:ext cx="8579296" cy="6126163"/>
          </a:xfrm>
        </p:spPr>
        <p:txBody>
          <a:bodyPr>
            <a:normAutofit/>
          </a:bodyPr>
          <a:lstStyle/>
          <a:p>
            <a:pPr algn="justLow">
              <a:lnSpc>
                <a:spcPct val="150000"/>
              </a:lnSpc>
            </a:pPr>
            <a:r>
              <a:rPr lang="fa-IR" sz="3600" dirty="0">
                <a:solidFill>
                  <a:srgbClr val="00B050"/>
                </a:solidFill>
              </a:rPr>
              <a:t>درمان </a:t>
            </a:r>
          </a:p>
          <a:p>
            <a:pPr algn="justLow">
              <a:lnSpc>
                <a:spcPct val="150000"/>
              </a:lnSpc>
            </a:pPr>
            <a:r>
              <a:rPr lang="fa-IR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بیمارمشکوک به </a:t>
            </a:r>
            <a:r>
              <a:rPr lang="en-US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DVT</a:t>
            </a:r>
            <a:r>
              <a:rPr lang="fa-IR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یا </a:t>
            </a:r>
            <a:r>
              <a:rPr lang="en-US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PE</a:t>
            </a:r>
            <a:r>
              <a:rPr lang="fa-IR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 :باید آنتی کواگولان دریافت کند تا مداخلات دیگر انجام شود</a:t>
            </a:r>
            <a:r>
              <a:rPr lang="fa-IR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fa-IR" sz="5400" dirty="0">
                <a:solidFill>
                  <a:srgbClr val="FF0000"/>
                </a:solidFill>
              </a:rPr>
              <a:t>پیشگیری</a:t>
            </a:r>
            <a:endParaRPr lang="en-US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style>
          <a:lnRef idx="2">
            <a:schemeClr val="accent4"/>
          </a:lnRef>
          <a:fillRef idx="1003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a-IR" sz="3600" dirty="0">
                <a:solidFill>
                  <a:srgbClr val="FF0000"/>
                </a:solidFill>
              </a:rPr>
              <a:t>اصول کلی پیشگیری از ترومبو آمبولی وریدی دربارداری و پس از زایمان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style>
          <a:lnRef idx="1">
            <a:schemeClr val="accent4"/>
          </a:lnRef>
          <a:fillRef idx="1003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lvl="0" indent="0">
              <a:buNone/>
            </a:pPr>
            <a:r>
              <a:rPr lang="fa-IR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1 – تمام زنان باید از نظر خطر ترومبو آمبولی یک بار پیش از بارداری و یک بار در طی بارداری ( ترجیحا اولین ویزیت )</a:t>
            </a:r>
            <a:r>
              <a:rPr lang="fa-IR" sz="3600" b="1" dirty="0">
                <a:solidFill>
                  <a:prstClr val="black"/>
                </a:solidFill>
                <a:cs typeface="2  Nazanin" panose="00000400000000000000" pitchFamily="2" charset="-78"/>
              </a:rPr>
              <a:t> </a:t>
            </a:r>
            <a:r>
              <a:rPr lang="fa-IR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ارزیابی گردند.</a:t>
            </a:r>
          </a:p>
          <a:p>
            <a:pPr marL="0" lvl="0" indent="0" algn="just">
              <a:buNone/>
            </a:pPr>
            <a:r>
              <a:rPr lang="fa-IR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2 - به تمام مادران دربارداری و پس از زایمان باید در مورد علائم ( درد ، تورم ، حساسیت در لمس ، اختلاف در قطر ساق ها  ، ران ها و قرمزی )و مراجعه به موقع آموزش داده و توصیه شود که تحرک و مصرف کافی مایعات داشته باشند </a:t>
            </a:r>
            <a:r>
              <a:rPr lang="fa-IR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.</a:t>
            </a:r>
            <a:endParaRPr lang="en-US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089260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0"/>
            <a:ext cx="8712968" cy="6741368"/>
          </a:xfrm>
        </p:spPr>
        <p:style>
          <a:lnRef idx="1">
            <a:schemeClr val="accent4"/>
          </a:lnRef>
          <a:fillRef idx="1003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fa-IR" sz="2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fa-IR" sz="3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  <a:p>
            <a:pPr marL="0" indent="0">
              <a:buNone/>
            </a:pPr>
            <a:r>
              <a:rPr lang="fa-IR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3 – زنان پر خطری که در دوره غیر بارداری به هر دلیل داروی ضد انعقاد دریافت می کنند و تصمیم به بارداری دارند و یا در حال حاضر باردار هستند می بایست برای تعویض یا تنظیم دوز دارو و سایر مراقبت ها حتما توسط متخصص مربوطه ( هماتولوژی ، قلب ، داخلی یا ..... ) مشاوره شوند </a:t>
            </a:r>
          </a:p>
          <a:p>
            <a:pPr marL="0" indent="0">
              <a:buNone/>
            </a:pPr>
            <a:endParaRPr lang="fa-IR" sz="3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  <a:p>
            <a:pPr marL="0" indent="0">
              <a:buNone/>
            </a:pPr>
            <a:r>
              <a:rPr lang="fa-IR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4– آنتا گونیست ویتامین </a:t>
            </a:r>
            <a:r>
              <a:rPr 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K</a:t>
            </a:r>
            <a:r>
              <a:rPr lang="fa-IR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 یا وارفارین در دوران بارداری به خصوص 3 ماهه اول منع مصرف دارد</a:t>
            </a:r>
          </a:p>
          <a:p>
            <a:pPr marL="0" indent="0">
              <a:buNone/>
            </a:pPr>
            <a:r>
              <a:rPr lang="fa-IR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 زنان پر خطردارای دریچه مصنوعی قلب و وارفارین حتما در دوره قبل از بارداری با متخصص قلب مشاوره شوند .</a:t>
            </a:r>
          </a:p>
          <a:p>
            <a:pPr marL="0" lvl="0" indent="0">
              <a:buNone/>
            </a:pPr>
            <a:endParaRPr lang="fa-IR" sz="26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89260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6336704"/>
          </a:xfrm>
        </p:spPr>
        <p:style>
          <a:lnRef idx="1">
            <a:schemeClr val="accent4"/>
          </a:lnRef>
          <a:fillRef idx="1003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fa-IR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5 – زنانی که در دوره بارداری داروی ضد انعقاد دریافت کرده تا 6 هفته پس از زایمان باید دارو  برای آنان ادامه یابد و سپس از نظر خطر ترومبو آمبولی مجددا ارزیابی شده و در مورد ادامه دریافت دارو برای آنان تصمیم گیری شود . </a:t>
            </a:r>
          </a:p>
          <a:p>
            <a:pPr marL="0" indent="0">
              <a:buNone/>
            </a:pPr>
            <a:endParaRPr lang="fa-IR" sz="3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  <a:p>
            <a:pPr marL="0" indent="0">
              <a:buNone/>
            </a:pPr>
            <a:r>
              <a:rPr lang="fa-IR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6 – در طول دوران بارداری و پس از زایمان حتی اگر هیچ یک از عوامل خطر وجود ندارد آموزش توصیه در خصوص تحرک و مصرف کافی مایعات و اجتناب از استراحت مطلق ( مگر در موارد خاص مانند بیماری پیشرفته قلبی ) باید انجام شود . </a:t>
            </a:r>
          </a:p>
          <a:p>
            <a:pPr marL="0" indent="0">
              <a:buNone/>
            </a:pPr>
            <a:endParaRPr lang="fa-IR" sz="3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  <a:p>
            <a:pPr marL="0" indent="0">
              <a:buNone/>
            </a:pPr>
            <a:r>
              <a:rPr lang="fa-IR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7 – اگر به دلیل وجود هر یک از عوامل خطر فوق مادر نیاز به ارجاع دارد  در فرم ارجاع عبارت ( بررسی از نظر خطر ترومبو آمبولی)  نوشته شود .</a:t>
            </a:r>
          </a:p>
          <a:p>
            <a:pPr marL="0" indent="0">
              <a:buNone/>
            </a:pPr>
            <a:endParaRPr lang="fa-I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89260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867400"/>
          </a:xfrm>
        </p:spPr>
        <p:txBody>
          <a:bodyPr>
            <a:normAutofit fontScale="92500"/>
          </a:bodyPr>
          <a:lstStyle/>
          <a:p>
            <a:pPr algn="ctr"/>
            <a:r>
              <a:rPr lang="fa-IR" sz="6600" b="1" dirty="0">
                <a:solidFill>
                  <a:srgbClr val="FF0000"/>
                </a:solidFill>
                <a:cs typeface="2  Nazanin" pitchFamily="2" charset="-78"/>
              </a:rPr>
              <a:t>جهت اجرای پروتکل هپارین و اناکساپارین </a:t>
            </a:r>
          </a:p>
          <a:p>
            <a:endParaRPr lang="fa-IR" sz="4800" b="1" dirty="0">
              <a:cs typeface="2  Nazanin" pitchFamily="2" charset="-78"/>
            </a:endParaRPr>
          </a:p>
          <a:p>
            <a:r>
              <a:rPr lang="fa-IR" sz="4800" b="1" dirty="0">
                <a:cs typeface="2  Nazanin" pitchFamily="2" charset="-78"/>
              </a:rPr>
              <a:t>لازم است وضعيت انعقادي بیمار با توزین  و انجام  </a:t>
            </a:r>
            <a:r>
              <a:rPr lang="en-US" sz="4800" b="1" dirty="0">
                <a:cs typeface="2  Nazanin" pitchFamily="2" charset="-78"/>
              </a:rPr>
              <a:t>PT, PTT , BT, CT</a:t>
            </a:r>
            <a:r>
              <a:rPr lang="fa-IR" sz="4800" b="1" dirty="0">
                <a:cs typeface="2  Nazanin" pitchFamily="2" charset="-78"/>
              </a:rPr>
              <a:t>، </a:t>
            </a:r>
            <a:r>
              <a:rPr lang="en-US" sz="4800" b="1" dirty="0">
                <a:cs typeface="2  Nazanin" pitchFamily="2" charset="-78"/>
              </a:rPr>
              <a:t>INR ، </a:t>
            </a:r>
            <a:r>
              <a:rPr lang="en-US" sz="4800" b="1" dirty="0" err="1">
                <a:cs typeface="2  Nazanin" pitchFamily="2" charset="-78"/>
              </a:rPr>
              <a:t>aPTT</a:t>
            </a:r>
            <a:r>
              <a:rPr lang="en-US" sz="4800" b="1" dirty="0">
                <a:cs typeface="2  Nazanin" pitchFamily="2" charset="-78"/>
              </a:rPr>
              <a:t> </a:t>
            </a:r>
            <a:r>
              <a:rPr lang="fa-IR" sz="4800" b="1" dirty="0">
                <a:cs typeface="2  Nazanin" pitchFamily="2" charset="-78"/>
              </a:rPr>
              <a:t> شمارش پلاکتی، تست های مهم کبدی و کلیوی  بررسي شود.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1435102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r>
              <a:rPr lang="fa-IR" sz="3200" b="1" dirty="0">
                <a:cs typeface="2  Nazanin" pitchFamily="2" charset="-78"/>
              </a:rPr>
              <a:t>تست</a:t>
            </a:r>
            <a:r>
              <a:rPr lang="en-US" sz="3200" b="1" dirty="0">
                <a:cs typeface="2  Nazanin" pitchFamily="2" charset="-78"/>
              </a:rPr>
              <a:t>PT</a:t>
            </a:r>
            <a:r>
              <a:rPr lang="fa-IR" sz="3200" b="1" dirty="0">
                <a:cs typeface="2  Nazanin" pitchFamily="2" charset="-78"/>
              </a:rPr>
              <a:t> یا زمان پروترومبین: با بررسی فاکتور7</a:t>
            </a:r>
            <a:r>
              <a:rPr lang="en-US" sz="3200" b="1" dirty="0">
                <a:cs typeface="2  Nazanin" pitchFamily="2" charset="-78"/>
              </a:rPr>
              <a:t> </a:t>
            </a:r>
            <a:r>
              <a:rPr lang="fa-IR" b="1" dirty="0">
                <a:cs typeface="2  Nazanin" pitchFamily="2" charset="-78"/>
              </a:rPr>
              <a:t> بررسی </a:t>
            </a:r>
            <a:r>
              <a:rPr lang="fa-IR" sz="3200" b="1" dirty="0">
                <a:solidFill>
                  <a:srgbClr val="FF0000"/>
                </a:solidFill>
                <a:cs typeface="2  Nazanin" pitchFamily="2" charset="-78"/>
              </a:rPr>
              <a:t>صحت عملكرد مسیر خارجی</a:t>
            </a:r>
            <a:r>
              <a:rPr lang="fa-IR" sz="3200" b="1" dirty="0">
                <a:cs typeface="2  Nazanin" pitchFamily="2" charset="-78"/>
              </a:rPr>
              <a:t>(پروترومبین توسط کبد ساخته شده و طی فرایند انعقاد به ترومبین تبدیل)و بررسی اختلال ناشی از کمبود </a:t>
            </a:r>
            <a:r>
              <a:rPr lang="en-US" sz="3200" b="1" dirty="0" err="1">
                <a:cs typeface="2  Nazanin" pitchFamily="2" charset="-78"/>
              </a:rPr>
              <a:t>VitK</a:t>
            </a:r>
            <a:r>
              <a:rPr lang="en-US" sz="3200" b="1" dirty="0">
                <a:cs typeface="2  Nazanin" pitchFamily="2" charset="-78"/>
              </a:rPr>
              <a:t> </a:t>
            </a:r>
            <a:r>
              <a:rPr lang="fa-IR" sz="3200" b="1" dirty="0">
                <a:cs typeface="2  Nazanin" pitchFamily="2" charset="-78"/>
              </a:rPr>
              <a:t>-وارفارین و اطمینان از صحت عملكرد انعقاد و میزان صحیح دارو</a:t>
            </a:r>
          </a:p>
          <a:p>
            <a:endParaRPr lang="fa-IR" sz="3200" b="1" dirty="0">
              <a:cs typeface="2  Nazanin" pitchFamily="2" charset="-78"/>
            </a:endParaRPr>
          </a:p>
          <a:p>
            <a:r>
              <a:rPr lang="en-US" sz="3200" b="1" dirty="0">
                <a:cs typeface="2  Nazanin" pitchFamily="2" charset="-78"/>
              </a:rPr>
              <a:t>INR </a:t>
            </a:r>
            <a:r>
              <a:rPr lang="fa-IR" sz="3200" b="1" dirty="0">
                <a:cs typeface="2  Nazanin" pitchFamily="2" charset="-78"/>
              </a:rPr>
              <a:t>: محصول تقسیم</a:t>
            </a:r>
            <a:r>
              <a:rPr lang="en-US" sz="3200" b="1" dirty="0">
                <a:cs typeface="2  Nazanin" pitchFamily="2" charset="-78"/>
              </a:rPr>
              <a:t>PT </a:t>
            </a:r>
            <a:r>
              <a:rPr lang="fa-IR" sz="3200" b="1" dirty="0">
                <a:cs typeface="2  Nazanin" pitchFamily="2" charset="-78"/>
              </a:rPr>
              <a:t> بیمار به</a:t>
            </a:r>
            <a:r>
              <a:rPr lang="en-US" sz="3200" b="1" dirty="0">
                <a:cs typeface="2  Nazanin" pitchFamily="2" charset="-78"/>
              </a:rPr>
              <a:t>PT </a:t>
            </a:r>
            <a:r>
              <a:rPr lang="fa-IR" sz="3200" b="1" dirty="0">
                <a:cs typeface="2  Nazanin" pitchFamily="2" charset="-78"/>
              </a:rPr>
              <a:t>طبیعی</a:t>
            </a:r>
          </a:p>
          <a:p>
            <a:endParaRPr lang="fa-IR" sz="3200" b="1" dirty="0">
              <a:cs typeface="2  Nazanin" pitchFamily="2" charset="-78"/>
            </a:endParaRPr>
          </a:p>
          <a:p>
            <a:r>
              <a:rPr lang="fa-IR" sz="3200" b="1" dirty="0">
                <a:cs typeface="2  Nazanin" pitchFamily="2" charset="-78"/>
              </a:rPr>
              <a:t>درمان تا</a:t>
            </a:r>
            <a:r>
              <a:rPr lang="fa-IR" sz="3600" dirty="0">
                <a:cs typeface="2  Nazanin" pitchFamily="2" charset="-78"/>
              </a:rPr>
              <a:t> </a:t>
            </a:r>
            <a:r>
              <a:rPr lang="fa-IR" sz="3200" b="1" dirty="0">
                <a:cs typeface="2  Nazanin" pitchFamily="2" charset="-78"/>
              </a:rPr>
              <a:t>برگشت </a:t>
            </a:r>
            <a:r>
              <a:rPr lang="en-US" sz="3200" b="1" dirty="0">
                <a:cs typeface="2  Nazanin" pitchFamily="2" charset="-78"/>
              </a:rPr>
              <a:t>INR </a:t>
            </a:r>
            <a:r>
              <a:rPr lang="fa-IR" sz="3200" b="1" dirty="0">
                <a:cs typeface="2  Nazanin" pitchFamily="2" charset="-78"/>
              </a:rPr>
              <a:t>به وضعیت نرمال =یاکمتر از ۲ و بررسی  بیماری انعقادی و خونریزی: اپیستاکسی، خونریزی قاعدگی، خون در ادرار-مدفوع و ورم مفاصل</a:t>
            </a:r>
          </a:p>
          <a:p>
            <a:endParaRPr lang="fa-IR" sz="3200" b="1" dirty="0">
              <a:cs typeface="2  Nazanin" pitchFamily="2" charset="-78"/>
            </a:endParaRPr>
          </a:p>
          <a:p>
            <a:r>
              <a:rPr lang="en-US" sz="2600" b="1" dirty="0">
                <a:solidFill>
                  <a:srgbClr val="FF0000"/>
                </a:solidFill>
                <a:cs typeface="2  Nazanin" pitchFamily="2" charset="-78"/>
              </a:rPr>
              <a:t> PTT</a:t>
            </a:r>
            <a:r>
              <a:rPr lang="fa-IR" sz="2600" b="1" dirty="0">
                <a:solidFill>
                  <a:srgbClr val="FF0000"/>
                </a:solidFill>
                <a:cs typeface="2  Nazanin" pitchFamily="2" charset="-78"/>
              </a:rPr>
              <a:t>بررسی فاکتور</a:t>
            </a:r>
            <a:r>
              <a:rPr lang="en-US" sz="2600" b="1" dirty="0">
                <a:solidFill>
                  <a:srgbClr val="FF0000"/>
                </a:solidFill>
                <a:cs typeface="2  Nazanin" pitchFamily="2" charset="-78"/>
              </a:rPr>
              <a:t> </a:t>
            </a:r>
            <a:r>
              <a:rPr lang="fa-IR" sz="2600" b="1" dirty="0">
                <a:solidFill>
                  <a:srgbClr val="FF0000"/>
                </a:solidFill>
                <a:cs typeface="2  Nazanin" pitchFamily="2" charset="-78"/>
              </a:rPr>
              <a:t> 8 &amp; 9 -مسیر داخلی انعقاد و زمان لخته شدن خون در بدن </a:t>
            </a:r>
          </a:p>
          <a:p>
            <a:r>
              <a:rPr lang="fa-IR" sz="3200" b="1" dirty="0">
                <a:cs typeface="2  Nazanin" pitchFamily="2" charset="-78"/>
              </a:rPr>
              <a:t>طولانی شدن</a:t>
            </a:r>
            <a:r>
              <a:rPr lang="en-US" sz="3200" b="1" dirty="0">
                <a:cs typeface="2  Nazanin" pitchFamily="2" charset="-78"/>
              </a:rPr>
              <a:t>PTT </a:t>
            </a:r>
            <a:r>
              <a:rPr lang="fa-IR" sz="3200" b="1" dirty="0">
                <a:cs typeface="2  Nazanin" pitchFamily="2" charset="-78"/>
              </a:rPr>
              <a:t>بعلت نقائص فاکتوری (فاکتور 8، 9، 11 و یا 12) و وجود مهارکننده ‏های لوپوس آنتی­کواگولانت‏ و هپارین</a:t>
            </a:r>
          </a:p>
          <a:p>
            <a:endParaRPr lang="fa-IR" sz="3200" b="1" dirty="0">
              <a:cs typeface="2  Nazanin" pitchFamily="2" charset="-78"/>
            </a:endParaRPr>
          </a:p>
          <a:p>
            <a:endParaRPr lang="fa-IR" sz="3200" b="1" dirty="0">
              <a:cs typeface="2 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315081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just"/>
            <a:r>
              <a:rPr lang="en-US" sz="3200" b="1" dirty="0">
                <a:cs typeface="2  Nazanin" pitchFamily="2" charset="-78"/>
              </a:rPr>
              <a:t> :</a:t>
            </a:r>
            <a:r>
              <a:rPr lang="en-US" sz="3200" b="1" dirty="0" err="1">
                <a:cs typeface="2  Nazanin" pitchFamily="2" charset="-78"/>
              </a:rPr>
              <a:t>aPTT</a:t>
            </a:r>
            <a:r>
              <a:rPr lang="fa-IR" sz="3200" b="1" dirty="0">
                <a:cs typeface="2  Nazanin" pitchFamily="2" charset="-78"/>
              </a:rPr>
              <a:t> ارزیابی زمان لخته شدن از زمان فعال شدن فاکتور 12 تا تشکیل لخته فیبرین</a:t>
            </a:r>
          </a:p>
          <a:p>
            <a:pPr algn="just"/>
            <a:endParaRPr lang="fa-IR" sz="3200" b="1" dirty="0">
              <a:cs typeface="2  Nazanin" pitchFamily="2" charset="-78"/>
            </a:endParaRPr>
          </a:p>
          <a:p>
            <a:pPr algn="just"/>
            <a:r>
              <a:rPr lang="fa-IR" sz="3200" b="1" dirty="0">
                <a:cs typeface="2  Nazanin" pitchFamily="2" charset="-78"/>
              </a:rPr>
              <a:t>آزمایش </a:t>
            </a:r>
            <a:r>
              <a:rPr lang="en-US" sz="3200" b="1" dirty="0">
                <a:cs typeface="2  Nazanin" pitchFamily="2" charset="-78"/>
              </a:rPr>
              <a:t> </a:t>
            </a:r>
            <a:r>
              <a:rPr lang="en-US" sz="3200" b="1" dirty="0" err="1">
                <a:cs typeface="2  Nazanin" pitchFamily="2" charset="-78"/>
              </a:rPr>
              <a:t>aPTT</a:t>
            </a:r>
            <a:r>
              <a:rPr lang="fa-IR" sz="3200" b="1" dirty="0">
                <a:solidFill>
                  <a:srgbClr val="FF0000"/>
                </a:solidFill>
                <a:cs typeface="2  Nazanin" pitchFamily="2" charset="-78"/>
              </a:rPr>
              <a:t>قبل از عمل جراحی مهمتر از</a:t>
            </a:r>
            <a:r>
              <a:rPr lang="en-US" sz="3200" b="1" dirty="0">
                <a:solidFill>
                  <a:srgbClr val="FF0000"/>
                </a:solidFill>
                <a:cs typeface="2  Nazanin" pitchFamily="2" charset="-78"/>
              </a:rPr>
              <a:t>PT </a:t>
            </a:r>
            <a:r>
              <a:rPr lang="fa-IR" sz="3200" b="1" dirty="0">
                <a:cs typeface="2  Nazanin" pitchFamily="2" charset="-78"/>
              </a:rPr>
              <a:t>ست باحساسیت بیشتر برای هموفیلی </a:t>
            </a:r>
            <a:r>
              <a:rPr lang="en-US" sz="3200" b="1" dirty="0">
                <a:cs typeface="2  Nazanin" pitchFamily="2" charset="-78"/>
              </a:rPr>
              <a:t> A ,B </a:t>
            </a:r>
            <a:r>
              <a:rPr lang="fa-IR" sz="3200" b="1" dirty="0">
                <a:cs typeface="2  Nazanin" pitchFamily="2" charset="-78"/>
              </a:rPr>
              <a:t>وکمبود فاکتور 8 و 9.</a:t>
            </a:r>
          </a:p>
          <a:p>
            <a:pPr algn="just"/>
            <a:endParaRPr lang="fa-IR" sz="3200" b="1" dirty="0">
              <a:cs typeface="2  Nazanin" pitchFamily="2" charset="-78"/>
            </a:endParaRPr>
          </a:p>
          <a:p>
            <a:pPr algn="just"/>
            <a:r>
              <a:rPr lang="en-US" sz="3200" b="1" dirty="0">
                <a:cs typeface="2  Nazanin" pitchFamily="2" charset="-78"/>
              </a:rPr>
              <a:t>CT </a:t>
            </a:r>
            <a:r>
              <a:rPr lang="fa-IR" sz="3200" b="1" dirty="0">
                <a:cs typeface="2  Nazanin" pitchFamily="2" charset="-78"/>
              </a:rPr>
              <a:t>یا</a:t>
            </a:r>
            <a:r>
              <a:rPr lang="en-US" sz="3200" b="1" dirty="0">
                <a:cs typeface="2  Nazanin" pitchFamily="2" charset="-78"/>
              </a:rPr>
              <a:t> Clot retraction </a:t>
            </a:r>
            <a:r>
              <a:rPr lang="fa-IR" sz="3200" b="1" dirty="0">
                <a:cs typeface="2  Nazanin" pitchFamily="2" charset="-78"/>
              </a:rPr>
              <a:t>بررسی زمان انعقادیا تجمع لخته </a:t>
            </a:r>
            <a:r>
              <a:rPr lang="fa-IR" sz="2800" b="1" dirty="0">
                <a:solidFill>
                  <a:srgbClr val="FF0000"/>
                </a:solidFill>
                <a:cs typeface="2  Nazanin" pitchFamily="2" charset="-78"/>
              </a:rPr>
              <a:t>(در هموفیلی بسیاربالا )</a:t>
            </a:r>
            <a:endParaRPr lang="fa-IR" sz="3200" b="1" dirty="0">
              <a:solidFill>
                <a:srgbClr val="FF0000"/>
              </a:solidFill>
              <a:cs typeface="2  Nazanin" pitchFamily="2" charset="-78"/>
            </a:endParaRPr>
          </a:p>
          <a:p>
            <a:pPr algn="just"/>
            <a:r>
              <a:rPr lang="en-US" sz="3200" b="1" dirty="0">
                <a:cs typeface="2  Nazanin" pitchFamily="2" charset="-78"/>
              </a:rPr>
              <a:t> BT </a:t>
            </a:r>
            <a:r>
              <a:rPr lang="fa-IR" sz="3200" b="1" dirty="0">
                <a:cs typeface="2  Nazanin" pitchFamily="2" charset="-78"/>
              </a:rPr>
              <a:t>بهترین تست  جهت بررسی فون ویلبرند،  اختلالات عروقی و پلاکتی است.</a:t>
            </a:r>
          </a:p>
          <a:p>
            <a:pPr algn="just"/>
            <a:endParaRPr lang="en-US" sz="3200" b="1" dirty="0">
              <a:cs typeface="2  Nazanin" pitchFamily="2" charset="-78"/>
            </a:endParaRPr>
          </a:p>
          <a:p>
            <a:endParaRPr lang="fa-IR" sz="3200" b="1" dirty="0">
              <a:cs typeface="2  Nazanin" pitchFamily="2" charset="-78"/>
            </a:endParaRPr>
          </a:p>
          <a:p>
            <a:endParaRPr lang="fa-IR" sz="3200" b="1" dirty="0">
              <a:cs typeface="2  Nazanin" pitchFamily="2" charset="-78"/>
            </a:endParaRPr>
          </a:p>
          <a:p>
            <a:r>
              <a:rPr lang="fa-IR" sz="3200" b="1" dirty="0">
                <a:cs typeface="2  Nazanin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470564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738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3699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AppData\Local\Microsoft\Windows\Temporary Internet Files\Content.IE5\4L579CSE\426324314_4356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579437"/>
            <a:ext cx="9144000" cy="74374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250524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AppData\Local\Microsoft\Windows\Temporary Internet Files\Content.IE5\VDDQYZ4W\425226706_13714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43608" y="-27384"/>
            <a:ext cx="9144000" cy="6857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93589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4"/>
          </a:lnRef>
          <a:fillRef idx="1003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 fontScale="90000"/>
          </a:bodyPr>
          <a:lstStyle/>
          <a:p>
            <a:r>
              <a:rPr lang="fa-IR" sz="2400" dirty="0">
                <a:solidFill>
                  <a:srgbClr val="7030A0"/>
                </a:solidFill>
                <a:cs typeface="B Titr" pitchFamily="2" charset="-78"/>
              </a:rPr>
              <a:t/>
            </a:r>
            <a:br>
              <a:rPr lang="fa-IR" sz="2400" dirty="0">
                <a:solidFill>
                  <a:srgbClr val="7030A0"/>
                </a:solidFill>
                <a:cs typeface="B Titr" pitchFamily="2" charset="-78"/>
              </a:rPr>
            </a:br>
            <a:r>
              <a:rPr lang="fa-IR" sz="2700" dirty="0">
                <a:solidFill>
                  <a:srgbClr val="7030A0"/>
                </a:solidFill>
                <a:cs typeface="B Titr" pitchFamily="2" charset="-78"/>
              </a:rPr>
              <a:t>چرا ریسک در بارداری بالاتر است؟</a:t>
            </a:r>
            <a:r>
              <a:rPr lang="en-US" sz="3600" dirty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  <a:t/>
            </a:r>
            <a:br>
              <a:rPr lang="en-US" sz="3600" dirty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</a:br>
            <a:endParaRPr lang="fa-IR" sz="3600" dirty="0">
              <a:solidFill>
                <a:schemeClr val="dk1"/>
              </a:solidFill>
              <a:latin typeface="+mn-lt"/>
              <a:ea typeface="+mn-ea"/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80728"/>
            <a:ext cx="8219256" cy="5102027"/>
          </a:xfrm>
        </p:spPr>
        <p:style>
          <a:lnRef idx="1">
            <a:schemeClr val="accent4"/>
          </a:lnRef>
          <a:fillRef idx="1003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       </a:t>
            </a: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پاتولوژی: افزایش  </a:t>
            </a: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ظرفیت سیاهرگی به دلیل اثراستروژن</a:t>
            </a:r>
            <a:endParaRPr lang="en-US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افزایش حجم پلاسما</a:t>
            </a:r>
            <a:endParaRPr lang="en-US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فشار روی سیاهرگ اجوف تحتانی</a:t>
            </a:r>
            <a:endParaRPr lang="en-US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افزایش سطح فاکتورهای انعقادی (فیبرینوژن و فاکتور 7)</a:t>
            </a:r>
            <a:endParaRPr lang="en-US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کاهش سطح فاکتور ضد انعقادی طبیعی (پروتئین 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S</a:t>
            </a: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)</a:t>
            </a:r>
            <a:endParaRPr lang="en-US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افزایش مقاومت نسبت به پروتئین </a:t>
            </a:r>
            <a:r>
              <a:rPr lang="en-US" sz="24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Nazanin" pitchFamily="2" charset="-78"/>
              </a:rPr>
              <a:t>C</a:t>
            </a:r>
          </a:p>
          <a:p>
            <a:pPr algn="justLow">
              <a:lnSpc>
                <a:spcPct val="150000"/>
              </a:lnSpc>
            </a:pPr>
            <a:endParaRPr lang="fa-IR" sz="2400" b="1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86648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پمپ هپارین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58993"/>
            <a:ext cx="9144000" cy="6324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772806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208912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06174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00200"/>
            <a:ext cx="741682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0480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988840"/>
            <a:ext cx="8784976" cy="3960440"/>
          </a:xfrm>
        </p:spPr>
        <p:style>
          <a:lnRef idx="2">
            <a:schemeClr val="accent4"/>
          </a:lnRef>
          <a:fillRef idx="1003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rmAutofit/>
          </a:bodyPr>
          <a:lstStyle/>
          <a:p>
            <a:r>
              <a:rPr lang="fa-IR" sz="2700" dirty="0">
                <a:solidFill>
                  <a:srgbClr val="7030A0"/>
                </a:solidFill>
                <a:cs typeface="B Titr" pitchFamily="2" charset="-78"/>
              </a:rPr>
              <a:t/>
            </a:r>
            <a:br>
              <a:rPr lang="fa-IR" sz="2700" dirty="0">
                <a:solidFill>
                  <a:srgbClr val="7030A0"/>
                </a:solidFill>
                <a:cs typeface="B Titr" pitchFamily="2" charset="-78"/>
              </a:rPr>
            </a:br>
            <a:r>
              <a:rPr lang="fa-IR" sz="3100" dirty="0">
                <a:solidFill>
                  <a:srgbClr val="7030A0"/>
                </a:solidFill>
                <a:cs typeface="B Titr" pitchFamily="2" charset="-78"/>
              </a:rPr>
              <a:t>ریسک فاکتور </a:t>
            </a:r>
            <a:r>
              <a:rPr lang="en-US" sz="3100" dirty="0">
                <a:solidFill>
                  <a:srgbClr val="7030A0"/>
                </a:solidFill>
                <a:cs typeface="B Titr" pitchFamily="2" charset="-78"/>
              </a:rPr>
              <a:t>DVT</a:t>
            </a:r>
            <a:r>
              <a:rPr lang="fa-IR" sz="3100" dirty="0">
                <a:solidFill>
                  <a:srgbClr val="7030A0"/>
                </a:solidFill>
                <a:cs typeface="B Titr" pitchFamily="2" charset="-78"/>
              </a:rPr>
              <a:t> و </a:t>
            </a:r>
            <a:r>
              <a:rPr lang="en-US" sz="3100" dirty="0">
                <a:solidFill>
                  <a:srgbClr val="7030A0"/>
                </a:solidFill>
                <a:cs typeface="B Titr" pitchFamily="2" charset="-78"/>
              </a:rPr>
              <a:t>VTE</a:t>
            </a:r>
            <a:r>
              <a:rPr lang="fa-IR" sz="3100" dirty="0">
                <a:solidFill>
                  <a:srgbClr val="7030A0"/>
                </a:solidFill>
                <a:cs typeface="B Titr" pitchFamily="2" charset="-78"/>
              </a:rPr>
              <a:t> (ترومبوز وریدهای عمقی و ترومبوآمبولی وریدی)</a:t>
            </a:r>
            <a:r>
              <a:rPr lang="en-US" sz="4000" dirty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  <a:t/>
            </a:r>
            <a:br>
              <a:rPr lang="en-US" sz="4000" dirty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</a:br>
            <a:endParaRPr lang="fa-IR" sz="3600" dirty="0">
              <a:solidFill>
                <a:schemeClr val="dk1"/>
              </a:solidFill>
              <a:latin typeface="+mn-lt"/>
              <a:ea typeface="+mn-ea"/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7836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6200000">
            <a:off x="-2715750" y="2622342"/>
            <a:ext cx="6447501" cy="990600"/>
          </a:xfrm>
        </p:spPr>
        <p:txBody>
          <a:bodyPr/>
          <a:lstStyle/>
          <a:p>
            <a:pPr algn="ctr"/>
            <a:r>
              <a:rPr lang="fa-IR" b="1" dirty="0">
                <a:solidFill>
                  <a:srgbClr val="FFC000"/>
                </a:solidFill>
              </a:rPr>
              <a:t>بررسی فاکتورهای خطر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" y="525780"/>
            <a:ext cx="7418070" cy="5634990"/>
          </a:xfrm>
        </p:spPr>
      </p:pic>
    </p:spTree>
    <p:extLst>
      <p:ext uri="{BB962C8B-B14F-4D97-AF65-F5344CB8AC3E}">
        <p14:creationId xmlns:p14="http://schemas.microsoft.com/office/powerpoint/2010/main" val="4037394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143000"/>
          </a:xfrm>
        </p:spPr>
        <p:style>
          <a:lnRef idx="2">
            <a:schemeClr val="accent4"/>
          </a:lnRef>
          <a:fillRef idx="1003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a-IR" sz="2400" dirty="0">
                <a:solidFill>
                  <a:srgbClr val="7030A0"/>
                </a:solidFill>
                <a:cs typeface="B Titr" pitchFamily="2" charset="-78"/>
              </a:rPr>
              <a:t>عواملی که مربوط به شرایط عمومی فرد هستند</a:t>
            </a:r>
            <a:r>
              <a:rPr lang="en-US" sz="2400" dirty="0">
                <a:solidFill>
                  <a:srgbClr val="7030A0"/>
                </a:solidFill>
                <a:cs typeface="B Titr" pitchFamily="2" charset="-78"/>
              </a:rPr>
              <a:t>1400</a:t>
            </a:r>
            <a:r>
              <a:rPr lang="fa-IR" sz="2400" dirty="0">
                <a:solidFill>
                  <a:srgbClr val="7030A0"/>
                </a:solidFill>
                <a:cs typeface="B Titr" pitchFamily="2" charset="-78"/>
              </a:rPr>
              <a:t> </a:t>
            </a:r>
            <a:endParaRPr lang="fa-IR" sz="2400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61248"/>
          </a:xfrm>
        </p:spPr>
        <p:style>
          <a:lnRef idx="1">
            <a:schemeClr val="accent4"/>
          </a:lnRef>
          <a:fillRef idx="1003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ابتلا به ترومبوفیلی-سن بیشتر از 35 سال</a:t>
            </a:r>
          </a:p>
          <a:p>
            <a:pPr lvl="0">
              <a:lnSpc>
                <a:spcPct val="150000"/>
              </a:lnSpc>
            </a:pP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چاقی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BMI) </a:t>
            </a: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بیشتر از 30 ) قبل یا اوایل بارداری، 80 کیلوبالاتر</a:t>
            </a:r>
          </a:p>
          <a:p>
            <a:pPr lvl="0">
              <a:lnSpc>
                <a:spcPct val="150000"/>
              </a:lnSpc>
            </a:pP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سابقه ترومبو آمبولی وریدی قبل از بارداری</a:t>
            </a:r>
          </a:p>
          <a:p>
            <a:pPr lvl="0">
              <a:lnSpc>
                <a:spcPct val="150000"/>
              </a:lnSpc>
            </a:pP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مشکلات طبی مانند : سرطان – نارسایی قلبی – لوپوس فعال – بیماری التهابی روده – سندرم نفروتیک ( پروتئینوری بیشتر از 3 گرم در روز ) - دیابت ملیتوس نوع یک همراه با </a:t>
            </a: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نفروپاتی، </a:t>
            </a: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بیماری سیکل </a:t>
            </a: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سل، </a:t>
            </a: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اعتیاد تزریقی وریدی کنونی </a:t>
            </a:r>
          </a:p>
        </p:txBody>
      </p:sp>
    </p:spTree>
    <p:extLst>
      <p:ext uri="{BB962C8B-B14F-4D97-AF65-F5344CB8AC3E}">
        <p14:creationId xmlns:p14="http://schemas.microsoft.com/office/powerpoint/2010/main" val="3508926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12968" cy="6552728"/>
          </a:xfrm>
        </p:spPr>
        <p:style>
          <a:lnRef idx="1">
            <a:schemeClr val="accent4"/>
          </a:lnRef>
          <a:fillRef idx="1003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1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سابقه فامیلی ترومبوآمبولی وریدی در فرد</a:t>
            </a:r>
          </a:p>
          <a:p>
            <a:pPr>
              <a:lnSpc>
                <a:spcPct val="150000"/>
              </a:lnSpc>
            </a:pP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جراحی</a:t>
            </a:r>
          </a:p>
          <a:p>
            <a:pPr>
              <a:lnSpc>
                <a:spcPct val="150000"/>
              </a:lnSpc>
            </a:pP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بارداری</a:t>
            </a:r>
          </a:p>
          <a:p>
            <a:pPr>
              <a:lnSpc>
                <a:spcPct val="150000"/>
              </a:lnSpc>
            </a:pP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مصرف قرص ضدبارداری خوراکی (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OCPs </a:t>
            </a: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)یا درمان هورمونی</a:t>
            </a:r>
          </a:p>
          <a:p>
            <a:pPr>
              <a:lnSpc>
                <a:spcPct val="150000"/>
              </a:lnSpc>
            </a:pP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افزایش غلظت خون (هیپرویسکوزیته)</a:t>
            </a:r>
          </a:p>
          <a:p>
            <a:pPr>
              <a:lnSpc>
                <a:spcPct val="150000"/>
              </a:lnSpc>
            </a:pP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استعمال سیگار</a:t>
            </a:r>
          </a:p>
          <a:p>
            <a:pPr>
              <a:lnSpc>
                <a:spcPct val="150000"/>
              </a:lnSpc>
            </a:pP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وجود وریدهای واریسی واضح</a:t>
            </a:r>
          </a:p>
          <a:p>
            <a:pPr marL="0" indent="0" algn="justLow">
              <a:lnSpc>
                <a:spcPct val="150000"/>
              </a:lnSpc>
              <a:buNone/>
            </a:pPr>
            <a:endParaRPr lang="fa-IR" sz="24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4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  <a:p>
            <a:pPr algn="justLow">
              <a:lnSpc>
                <a:spcPct val="150000"/>
              </a:lnSpc>
            </a:pPr>
            <a:endParaRPr lang="en-US" sz="24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400" b="1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80487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36904" cy="1143000"/>
          </a:xfrm>
        </p:spPr>
        <p:style>
          <a:lnRef idx="2">
            <a:schemeClr val="accent4"/>
          </a:lnRef>
          <a:fillRef idx="1003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a-IR" sz="2400" dirty="0">
                <a:solidFill>
                  <a:srgbClr val="7030A0"/>
                </a:solidFill>
                <a:cs typeface="B Titr" pitchFamily="2" charset="-78"/>
              </a:rPr>
              <a:t>عواملی که مربوط به شرایط بارداری یا زایمان فعلی فرد هستند :</a:t>
            </a:r>
            <a:endParaRPr lang="fa-IR" sz="2400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style>
          <a:lnRef idx="1">
            <a:schemeClr val="accent4"/>
          </a:lnRef>
          <a:fillRef idx="1003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زایمان سه بار یا بیشتر صرف نظر از بارداری فعلی</a:t>
            </a:r>
          </a:p>
          <a:p>
            <a:pPr lvl="0"/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بارداری چند قلویی</a:t>
            </a:r>
          </a:p>
          <a:p>
            <a:pPr lvl="0"/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بارداری با روشهای کمک باروری  ( فقط در دوره بارداری در نظر گرفته شود )</a:t>
            </a:r>
          </a:p>
          <a:p>
            <a:pPr lvl="0"/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دهیدراتاسیون  / استفراغ شدید بارداری</a:t>
            </a:r>
          </a:p>
          <a:p>
            <a:pPr lvl="0"/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سندرم هیپراستیمولیشن </a:t>
            </a:r>
            <a:r>
              <a:rPr lang="fa-I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تخمدان(فقط </a:t>
            </a:r>
            <a:r>
              <a:rPr lang="fa-IR" sz="20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درسه ماهه اول در نظر گرفته شود )</a:t>
            </a:r>
            <a:endParaRPr lang="fa-IR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Nazanin" panose="00000400000000000000" pitchFamily="2" charset="-78"/>
            </a:endParaRPr>
          </a:p>
          <a:p>
            <a:pPr lvl="0"/>
            <a:r>
              <a:rPr lang="fa-IR" b="1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Nazanin" panose="00000400000000000000" pitchFamily="2" charset="-78"/>
              </a:rPr>
              <a:t>پره اکلامپسی</a:t>
            </a:r>
          </a:p>
        </p:txBody>
      </p:sp>
    </p:spTree>
    <p:extLst>
      <p:ext uri="{BB962C8B-B14F-4D97-AF65-F5344CB8AC3E}">
        <p14:creationId xmlns:p14="http://schemas.microsoft.com/office/powerpoint/2010/main" val="3508926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36904" cy="1143000"/>
          </a:xfrm>
        </p:spPr>
        <p:style>
          <a:lnRef idx="2">
            <a:schemeClr val="accent4"/>
          </a:lnRef>
          <a:fillRef idx="1003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a-IR" sz="2600" dirty="0">
                <a:solidFill>
                  <a:srgbClr val="7030A0"/>
                </a:solidFill>
                <a:cs typeface="B Titr" pitchFamily="2" charset="-78"/>
              </a:rPr>
              <a:t>عواملی که برای اولین بار شروع شده اند ( بدون سابقه قبلی ) یا گذرا بوده یا احتمالا قابل برگشت هستند</a:t>
            </a:r>
            <a:endParaRPr lang="fa-IR" sz="2600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5069160"/>
          </a:xfrm>
        </p:spPr>
        <p:style>
          <a:lnRef idx="1">
            <a:schemeClr val="accent4"/>
          </a:lnRef>
          <a:fillRef idx="1003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شکستگی استخوان (تروما )</a:t>
            </a:r>
          </a:p>
          <a:p>
            <a:pPr marL="0" lvl="0" indent="0">
              <a:buNone/>
            </a:pPr>
            <a:endParaRPr lang="fa-IR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lvl="0"/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مسافرت طولانی ( بیشتر از 4 ساعت  )</a:t>
            </a:r>
          </a:p>
          <a:p>
            <a:pPr marL="0" lvl="0" indent="0">
              <a:buNone/>
            </a:pPr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</a:t>
            </a:r>
          </a:p>
          <a:p>
            <a:pPr lvl="0"/>
            <a:r>
              <a:rPr lang="fa-IR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عفونت سیستمیک ( نیازمند تجویز آنتی بیوتیک یا بستری در بیمارستان ) مانند پنومونی ، پیلونفریت ،بی حرکتی ( مساوی یا بیشتر از 3 روز استراحت در بستر ) مانند : دردهای لگنی که محدود کننده حرکت باشد</a:t>
            </a:r>
          </a:p>
        </p:txBody>
      </p:sp>
    </p:spTree>
    <p:extLst>
      <p:ext uri="{BB962C8B-B14F-4D97-AF65-F5344CB8AC3E}">
        <p14:creationId xmlns:p14="http://schemas.microsoft.com/office/powerpoint/2010/main" val="35089260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862</TotalTime>
  <Words>1057</Words>
  <Application>Microsoft Office PowerPoint</Application>
  <PresentationFormat>On-screen Show (4:3)</PresentationFormat>
  <Paragraphs>125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Arial</vt:lpstr>
      <vt:lpstr>Times New Roman</vt:lpstr>
      <vt:lpstr>2  Nazanin</vt:lpstr>
      <vt:lpstr>Calibri</vt:lpstr>
      <vt:lpstr>B Nazanin</vt:lpstr>
      <vt:lpstr>B Titr</vt:lpstr>
      <vt:lpstr>Office Theme</vt:lpstr>
      <vt:lpstr> ترومبوآمبولی وریدی  در بارداری </vt:lpstr>
      <vt:lpstr> خانم های باردار در معرض ریسک بالاتری برای ترومبوآمبولی هستند. </vt:lpstr>
      <vt:lpstr> چرا ریسک در بارداری بالاتر است؟ </vt:lpstr>
      <vt:lpstr> ریسک فاکتور DVT و VTE (ترومبوز وریدهای عمقی و ترومبوآمبولی وریدی) </vt:lpstr>
      <vt:lpstr>بررسی فاکتورهای خطر</vt:lpstr>
      <vt:lpstr>عواملی که مربوط به شرایط عمومی فرد هستند1400 </vt:lpstr>
      <vt:lpstr>PowerPoint Presentation</vt:lpstr>
      <vt:lpstr>عواملی که مربوط به شرایط بارداری یا زایمان فعلی فرد هستند :</vt:lpstr>
      <vt:lpstr>عواملی که برای اولین بار شروع شده اند ( بدون سابقه قبلی ) یا گذرا بوده یا احتمالا قابل برگشت هستند</vt:lpstr>
      <vt:lpstr>PowerPoint Presentation</vt:lpstr>
      <vt:lpstr>PowerPoint Presentation</vt:lpstr>
      <vt:lpstr>علائم ترومبوز ورید های عمقی</vt:lpstr>
      <vt:lpstr>تشخیص افتراقی:خانمی 28ساله با بارداری 14 هفته با درد وتورم ساق پای چپ از2 روزقبل؟</vt:lpstr>
      <vt:lpstr>PowerPoint Presentation</vt:lpstr>
      <vt:lpstr>PowerPoint Presentation</vt:lpstr>
      <vt:lpstr>تشخیص افتراقی: خانمی 34ساله با بارداری 32 هفته باتنگی نفس از 3 روزقبل؟</vt:lpstr>
      <vt:lpstr> علائم و نشانه ها </vt:lpstr>
      <vt:lpstr> بیمار با یک آمبولی ریه وسیع ممکن است علائم زیر را نشان دهد. </vt:lpstr>
      <vt:lpstr> تشخیص آمبولی ریه </vt:lpstr>
      <vt:lpstr>PowerPoint Presentation</vt:lpstr>
      <vt:lpstr>اصول کلی پیشگیری از ترومبو آمبولی وریدی دربارداری و پس از زایمان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Novin Pendar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تربلوزورید در بارداری</dc:title>
  <dc:creator>Novin Pendar</dc:creator>
  <cp:lastModifiedBy>Administrator</cp:lastModifiedBy>
  <cp:revision>139</cp:revision>
  <dcterms:created xsi:type="dcterms:W3CDTF">2017-06-14T07:10:27Z</dcterms:created>
  <dcterms:modified xsi:type="dcterms:W3CDTF">2024-10-14T15:08:06Z</dcterms:modified>
</cp:coreProperties>
</file>